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66" r:id="rId3"/>
    <p:sldId id="275" r:id="rId4"/>
    <p:sldId id="270" r:id="rId5"/>
    <p:sldId id="271" r:id="rId6"/>
    <p:sldId id="272" r:id="rId7"/>
    <p:sldId id="273" r:id="rId8"/>
    <p:sldId id="274" r:id="rId9"/>
    <p:sldId id="267" r:id="rId10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1404" autoAdjust="0"/>
  </p:normalViewPr>
  <p:slideViewPr>
    <p:cSldViewPr snapToGrid="0" snapToObjects="1">
      <p:cViewPr varScale="1">
        <p:scale>
          <a:sx n="114" d="100"/>
          <a:sy n="114" d="100"/>
        </p:scale>
        <p:origin x="1506" y="114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5" d="100"/>
          <a:sy n="115" d="100"/>
        </p:scale>
        <p:origin x="2412" y="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29.06.2022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29.06.2022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Základní myšlenka: ČEZ si bude řešit odchylky spolu s EPC dodavatelem, nicméně lépe informované DO či DO s připraveným podpůrným „aparátem“ může své požadavky lépe „zadávat a formulovat“ a také efektivněji řešit?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03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rgbClr val="004B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rgbClr val="B9E0F7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746"/>
            <a:ext cx="16986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829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 userDrawn="1"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endParaRPr lang="cs-CZ" sz="900" dirty="0">
              <a:solidFill>
                <a:srgbClr val="004B8D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endParaRPr lang="cs-CZ" sz="900" dirty="0">
              <a:solidFill>
                <a:srgbClr val="004B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B9E0F7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 TA ČR Beta2: TITXMPO140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/>
              <a:t>Analýza povolovacích procesů u nových jaderných zdrojů v ČR, stanovení nároků na povolovací procesy a posouzení dopadů na dotčené orgány v lokalitě Dukovany, včetně stanovení obecné metodiky pro vypořádání odchylek zahraničních a českých standardů</a:t>
            </a:r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projektu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Posílit odbornou připravenost úředníků DO a dalších stran zapojených do povolovací procesů NJZ</a:t>
            </a:r>
          </a:p>
          <a:p>
            <a:r>
              <a:rPr lang="cs-CZ" dirty="0"/>
              <a:t>Zmapování všech DO a dalších stran zapojených do povolovacích procesů NJZ v návaznosti na nový SZ</a:t>
            </a:r>
          </a:p>
          <a:p>
            <a:r>
              <a:rPr lang="cs-CZ" dirty="0"/>
              <a:t>Zmapování personálních kapacit DO</a:t>
            </a:r>
          </a:p>
          <a:p>
            <a:r>
              <a:rPr lang="cs-CZ" dirty="0"/>
              <a:t>Vytvoření obecné metodiky pro expertní řešení odchylek zahraničních a českých standardů</a:t>
            </a:r>
          </a:p>
          <a:p>
            <a:pPr lvl="1"/>
            <a:r>
              <a:rPr lang="cs-CZ" dirty="0"/>
              <a:t>postupy pro DO přímo využitelné pro úředníky DO a ostatních stran zapojených do povolovacích procesů NJZ</a:t>
            </a:r>
          </a:p>
          <a:p>
            <a:pPr lvl="1"/>
            <a:r>
              <a:rPr lang="cs-CZ" dirty="0"/>
              <a:t>DO využijí výstupy pro přesné zadávání analytických, výpočtových a dalších prací, nezbytných pro rozhodování DO v rámci schvalovacích procesů</a:t>
            </a:r>
          </a:p>
          <a:p>
            <a:r>
              <a:rPr lang="cs-CZ" dirty="0"/>
              <a:t>Posoudit možnosti propojení všech zmíněných aktérů povolovacích procesů s akademickou a výzkumnou sférou</a:t>
            </a:r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EDFEE-488A-4F95-A422-AC2709575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tendru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57C48D0-0E5C-4142-A6E1-940D7BD632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2022 – vyhlášení tendru, zpracování úvodních nabídek</a:t>
            </a:r>
          </a:p>
          <a:p>
            <a:r>
              <a:rPr lang="cs-CZ" dirty="0"/>
              <a:t>2023 – jednání s uchazeči o nabídkách, finální nabídky</a:t>
            </a:r>
          </a:p>
          <a:p>
            <a:r>
              <a:rPr lang="cs-CZ" dirty="0"/>
              <a:t>2024 – vyhodnocení nabídek, posouzení státem a vybrání dodavatele</a:t>
            </a:r>
          </a:p>
          <a:p>
            <a:r>
              <a:rPr lang="cs-CZ" dirty="0"/>
              <a:t>2024/25 – finalizace smlouvy s vybraným dodavatelem</a:t>
            </a:r>
          </a:p>
          <a:p>
            <a:r>
              <a:rPr lang="cs-CZ" dirty="0"/>
              <a:t>2025-2026 – příprava dokumentace</a:t>
            </a:r>
          </a:p>
          <a:p>
            <a:r>
              <a:rPr lang="cs-CZ" dirty="0"/>
              <a:t>2026-2028 – povolení k výstavbě (atom. zákon)</a:t>
            </a:r>
          </a:p>
          <a:p>
            <a:r>
              <a:rPr lang="cs-CZ" dirty="0"/>
              <a:t>2027-2028 – zajištění stanovisek DO</a:t>
            </a:r>
          </a:p>
          <a:p>
            <a:r>
              <a:rPr lang="cs-CZ" dirty="0"/>
              <a:t>2028-2030 – </a:t>
            </a:r>
            <a:r>
              <a:rPr lang="cs-CZ"/>
              <a:t>stavební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294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F9041-D4B4-4765-B9D5-302B295CC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DABFB9-CF0F-46FF-9DC9-2FA7A0355B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b="1" dirty="0"/>
              <a:t>Výsledek Č.1: Postupy pro DO přímo využitelné pro úředníky DO zapojených do povolovacích procesů nových jaderných zdrojů s ohledem na aktuální stavební právo</a:t>
            </a:r>
            <a:br>
              <a:rPr lang="cs-CZ" b="1" dirty="0"/>
            </a:br>
            <a:endParaRPr lang="cs-CZ" b="1" dirty="0"/>
          </a:p>
          <a:p>
            <a:r>
              <a:rPr lang="cs-CZ" dirty="0"/>
              <a:t>Výsledek Č.2:</a:t>
            </a:r>
            <a:r>
              <a:rPr lang="cs-CZ" b="1" dirty="0"/>
              <a:t> </a:t>
            </a:r>
            <a:r>
              <a:rPr lang="cs-CZ" dirty="0"/>
              <a:t>Souhrnný popis provedených analýz, vyhodnocení zjištěných informací a vypracování doporučení pro DO 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Výsledek Č.3: Metodika pro expertní řešení odchylek zahraničních a českých standardů.</a:t>
            </a:r>
          </a:p>
        </p:txBody>
      </p:sp>
    </p:spTree>
    <p:extLst>
      <p:ext uri="{BB962C8B-B14F-4D97-AF65-F5344CB8AC3E}">
        <p14:creationId xmlns:p14="http://schemas.microsoft.com/office/powerpoint/2010/main" val="259290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EBC14-9D33-4706-A8E6-D0FCD4DE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VÝSLEDEK Č.1 – </a:t>
            </a:r>
            <a:r>
              <a:rPr lang="cs-CZ" sz="3200" b="1" cap="all" dirty="0"/>
              <a:t>jiný typ výsledku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4BE2A0D-EE56-4EE7-A5D6-CB0D6A57B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Identifikace všech DO a rozsahu jejich činností při povolování NJZ</a:t>
            </a:r>
          </a:p>
          <a:p>
            <a:r>
              <a:rPr lang="cs-CZ" dirty="0"/>
              <a:t>Podpora DO pro efektivní a účelné zadávaní a vyhodnocení požadavků</a:t>
            </a:r>
          </a:p>
          <a:p>
            <a:r>
              <a:rPr lang="cs-CZ" dirty="0"/>
              <a:t>Podpora DO pro hodnocení odchylek zahraničních a českých norem</a:t>
            </a:r>
          </a:p>
          <a:p>
            <a:r>
              <a:rPr lang="cs-CZ" dirty="0"/>
              <a:t>Návrh variant možného postupu s ohledem na možné změny legislativy </a:t>
            </a:r>
          </a:p>
          <a:p>
            <a:r>
              <a:rPr lang="cs-CZ" dirty="0"/>
              <a:t>Nejedná se o zapracování konkrétních odchylek, jedná se o obecnou metodiku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089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EBC14-9D33-4706-A8E6-D0FCD4DE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VÝSLEDEK Č.2 – </a:t>
            </a:r>
            <a:r>
              <a:rPr lang="cs-CZ" sz="3200" b="1" cap="all" dirty="0"/>
              <a:t>souhrnná zpráva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4BE2A0D-EE56-4EE7-A5D6-CB0D6A57B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Zpráva bude obsahovat shrnutí činností a závěrů vyplývajících z výzkumné činnosti za celou dobu projektu. </a:t>
            </a:r>
          </a:p>
          <a:p>
            <a:r>
              <a:rPr lang="cs-CZ" dirty="0"/>
              <a:t>Hlavním výsledkem bude přehled procesů a nároků (rozsah, odbornost, časová náročnost, lhůty aj.) </a:t>
            </a:r>
          </a:p>
          <a:p>
            <a:r>
              <a:rPr lang="cs-CZ" dirty="0"/>
              <a:t>Popis problémů a zprostředkování zkušeností (včetně konkrétních doporučení) z povolovacích procesů nedávných projektů nových jaderných zdrojů v zemích EU.</a:t>
            </a:r>
          </a:p>
        </p:txBody>
      </p:sp>
    </p:spTree>
    <p:extLst>
      <p:ext uri="{BB962C8B-B14F-4D97-AF65-F5344CB8AC3E}">
        <p14:creationId xmlns:p14="http://schemas.microsoft.com/office/powerpoint/2010/main" val="3915746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EBC14-9D33-4706-A8E6-D0FCD4DE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b="1" cap="all" dirty="0"/>
              <a:t>VÝSLEDEK Č.3 –</a:t>
            </a:r>
            <a:r>
              <a:rPr lang="cs-CZ" sz="3200" b="1" cap="all" dirty="0"/>
              <a:t> certifikovaná metodika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4BE2A0D-EE56-4EE7-A5D6-CB0D6A57B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Metodika bude sloužit jako pomůcka pro rozhodování DO</a:t>
            </a:r>
          </a:p>
          <a:p>
            <a:r>
              <a:rPr lang="cs-CZ" dirty="0"/>
              <a:t>Vycházet z podkladů o rozsahu odchylek v rámci nabízeného technického řešení účastníků</a:t>
            </a:r>
          </a:p>
          <a:p>
            <a:r>
              <a:rPr lang="cs-CZ" dirty="0"/>
              <a:t>Součástí bude databáze nezávislých expertů pro potřeby zpracování analýz, odborných posudků a konzultací.</a:t>
            </a:r>
          </a:p>
        </p:txBody>
      </p:sp>
    </p:spTree>
    <p:extLst>
      <p:ext uri="{BB962C8B-B14F-4D97-AF65-F5344CB8AC3E}">
        <p14:creationId xmlns:p14="http://schemas.microsoft.com/office/powerpoint/2010/main" val="333993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EDFEE-488A-4F95-A422-AC2709575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projektu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57C48D0-0E5C-4142-A6E1-940D7BD632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1-2.Q – Analýza povolovacích procesů a </a:t>
            </a:r>
            <a:r>
              <a:rPr lang="cs-CZ"/>
              <a:t>identifikace zúčastněných stran, </a:t>
            </a:r>
            <a:r>
              <a:rPr lang="cs-CZ" dirty="0"/>
              <a:t>zjištění potřeb DO ve vazbě na nový </a:t>
            </a:r>
            <a:r>
              <a:rPr lang="cs-CZ"/>
              <a:t>SZ, </a:t>
            </a:r>
            <a:r>
              <a:rPr lang="cs-CZ" dirty="0"/>
              <a:t>doporučení pro personální kapacity</a:t>
            </a:r>
          </a:p>
          <a:p>
            <a:r>
              <a:rPr lang="cs-CZ" dirty="0"/>
              <a:t>3-4.Q – Rešerše zkušeností ze zahraničí, identifikace rizik, analýza odchylek ve vazbě na ČR normy</a:t>
            </a:r>
          </a:p>
          <a:p>
            <a:r>
              <a:rPr lang="cs-CZ" dirty="0"/>
              <a:t>5-6.Q – Příprava metodiky, vytvoření databáze odborníků, </a:t>
            </a:r>
          </a:p>
          <a:p>
            <a:r>
              <a:rPr lang="cs-CZ" dirty="0"/>
              <a:t>7-8.Q -  Zapracování připomínek, finalizace výstupů</a:t>
            </a:r>
          </a:p>
        </p:txBody>
      </p:sp>
    </p:spTree>
    <p:extLst>
      <p:ext uri="{BB962C8B-B14F-4D97-AF65-F5344CB8AC3E}">
        <p14:creationId xmlns:p14="http://schemas.microsoft.com/office/powerpoint/2010/main" val="1863906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</p:sld>
</file>

<file path=ppt/theme/theme1.xml><?xml version="1.0" encoding="utf-8"?>
<a:theme xmlns:a="http://schemas.openxmlformats.org/drawingml/2006/main" name="Předloha V1">
  <a:themeElements>
    <a:clrScheme name="MPO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FFFFFF"/>
      </a:accent1>
      <a:accent2>
        <a:srgbClr val="B9E0F7"/>
      </a:accent2>
      <a:accent3>
        <a:srgbClr val="13B5F4"/>
      </a:accent3>
      <a:accent4>
        <a:srgbClr val="0096D6"/>
      </a:accent4>
      <a:accent5>
        <a:srgbClr val="E31B23"/>
      </a:accent5>
      <a:accent6>
        <a:srgbClr val="B5121B"/>
      </a:accent6>
      <a:hlink>
        <a:srgbClr val="B9E0F7"/>
      </a:hlink>
      <a:folHlink>
        <a:srgbClr val="13B5F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bílá A</Template>
  <TotalTime>1800</TotalTime>
  <Words>492</Words>
  <Application>Microsoft Office PowerPoint</Application>
  <PresentationFormat>Předvádění na obrazovce (4:3)</PresentationFormat>
  <Paragraphs>45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Předloha V1</vt:lpstr>
      <vt:lpstr> TA ČR Beta2: TITXMPO140</vt:lpstr>
      <vt:lpstr>Cíle projektu</vt:lpstr>
      <vt:lpstr>Harmonogram tendru</vt:lpstr>
      <vt:lpstr>Výsledky</vt:lpstr>
      <vt:lpstr>VÝSLEDEK Č.1 – jiný typ výsledku</vt:lpstr>
      <vt:lpstr>VÝSLEDEK Č.2 – souhrnná zpráva</vt:lpstr>
      <vt:lpstr>VÝSLEDEK Č.3 – certifikovaná metodika</vt:lpstr>
      <vt:lpstr>Harmonogram projektu</vt:lpstr>
      <vt:lpstr>Děkuji za pozornost</vt:lpstr>
    </vt:vector>
  </TitlesOfParts>
  <Company>S-Comp Centre CZ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 ČR Beta2: TITXMPO140</dc:title>
  <dc:creator>Števanka Kamil</dc:creator>
  <cp:lastModifiedBy>Števanka Kamil</cp:lastModifiedBy>
  <cp:revision>27</cp:revision>
  <dcterms:created xsi:type="dcterms:W3CDTF">2022-06-27T08:54:09Z</dcterms:created>
  <dcterms:modified xsi:type="dcterms:W3CDTF">2022-06-29T16:11:34Z</dcterms:modified>
</cp:coreProperties>
</file>